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1" r:id="rId2"/>
    <p:sldId id="363" r:id="rId3"/>
    <p:sldId id="378" r:id="rId4"/>
    <p:sldId id="364" r:id="rId5"/>
    <p:sldId id="286" r:id="rId6"/>
    <p:sldId id="427" r:id="rId7"/>
    <p:sldId id="305" r:id="rId8"/>
    <p:sldId id="291" r:id="rId9"/>
    <p:sldId id="292" r:id="rId10"/>
    <p:sldId id="293" r:id="rId11"/>
    <p:sldId id="308" r:id="rId12"/>
    <p:sldId id="309" r:id="rId13"/>
    <p:sldId id="296" r:id="rId14"/>
    <p:sldId id="307" r:id="rId15"/>
    <p:sldId id="298" r:id="rId16"/>
    <p:sldId id="299" r:id="rId17"/>
    <p:sldId id="300" r:id="rId18"/>
    <p:sldId id="313" r:id="rId19"/>
    <p:sldId id="302" r:id="rId20"/>
    <p:sldId id="303" r:id="rId21"/>
    <p:sldId id="429" r:id="rId22"/>
    <p:sldId id="430" r:id="rId23"/>
    <p:sldId id="431" r:id="rId24"/>
    <p:sldId id="310" r:id="rId25"/>
    <p:sldId id="312" r:id="rId26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FF0000"/>
    <a:srgbClr val="3366FF"/>
    <a:srgbClr val="663300"/>
    <a:srgbClr val="996633"/>
    <a:srgbClr val="00CC00"/>
    <a:srgbClr val="0066FF"/>
    <a:srgbClr val="3399FF"/>
    <a:srgbClr val="FFFF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25" autoAdjust="0"/>
    <p:restoredTop sz="87901" autoAdjust="0"/>
  </p:normalViewPr>
  <p:slideViewPr>
    <p:cSldViewPr>
      <p:cViewPr varScale="1">
        <p:scale>
          <a:sx n="101" d="100"/>
          <a:sy n="101" d="100"/>
        </p:scale>
        <p:origin x="63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0" d="100"/>
        <a:sy n="9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640" y="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0" cy="481727"/>
          </a:xfrm>
          <a:prstGeom prst="rect">
            <a:avLst/>
          </a:prstGeom>
        </p:spPr>
        <p:txBody>
          <a:bodyPr vert="horz" lIns="96618" tIns="48310" rIns="96618" bIns="4831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6"/>
            <a:ext cx="3169920" cy="481726"/>
          </a:xfrm>
          <a:prstGeom prst="rect">
            <a:avLst/>
          </a:prstGeom>
        </p:spPr>
        <p:txBody>
          <a:bodyPr vert="horz" lIns="96618" tIns="48310" rIns="96618" bIns="4831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19476"/>
            <a:ext cx="3169920" cy="481726"/>
          </a:xfrm>
          <a:prstGeom prst="rect">
            <a:avLst/>
          </a:prstGeom>
        </p:spPr>
        <p:txBody>
          <a:bodyPr vert="horz" lIns="96618" tIns="48310" rIns="96618" bIns="48310" rtlCol="0" anchor="b"/>
          <a:lstStyle>
            <a:lvl1pPr algn="r">
              <a:defRPr sz="1200"/>
            </a:lvl1pPr>
          </a:lstStyle>
          <a:p>
            <a:fld id="{4E0ED0A4-5DB0-4E35-BC04-A9E0D07A7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76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8" tIns="48310" rIns="96618" bIns="4831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9" y="1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8" tIns="48310" rIns="96618" bIns="4831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8788" y="719138"/>
            <a:ext cx="6399212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1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8" tIns="48310" rIns="96618" bIns="483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473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8" tIns="48310" rIns="96618" bIns="4831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9" y="9119473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8" tIns="48310" rIns="96618" bIns="4831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58DCC5C-44F7-4822-8A64-EAD038DB37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256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47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63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06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37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6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99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64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52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52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96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52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904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63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62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30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57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52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99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Tempting to attribute this to some sort of Poisson effect but remember that the normal strain along the z-axis is zero, so it can’t be a Poisson effect. This behavior would clearly not be this simple at the fixed end if warping is not allowed there.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8DCC5C-44F7-4822-8A64-EAD038DB374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19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96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1AAB3C-8F93-4EE6-9060-9463DC68FD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9B9FFD-0B4A-47D2-B04C-AF1A6C3187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57E2D4-A486-4DA1-ABEF-AF6F14B439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2CE549-1457-4AA6-BA2E-5A251CA49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792B14-1707-41FF-AD49-42AEE25BB0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17B6DA-9B58-48A3-A8F8-B36BD7F059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274146-2B0B-44F3-9742-5A2AF07B69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3DE396-0A5B-4DE5-BA98-E55DF76331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EA2FF7-B4C9-4FE3-98C9-5338C5DD0F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D7AE3-3F90-4E66-B39A-02D97CB91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3AE4AE-B329-4412-95E7-ED3D26E0AC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189A12-04B5-4E26-8427-C2050117D8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0C729E6C-1E46-4EF7-8F7E-65E645361D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FFFF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>
          <a:solidFill>
            <a:srgbClr val="FFFF00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FFFF00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FFFF00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9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11" Type="http://schemas.openxmlformats.org/officeDocument/2006/relationships/image" Target="../media/image520.png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0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27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71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0.png"/><Relationship Id="rId5" Type="http://schemas.openxmlformats.org/officeDocument/2006/relationships/image" Target="../media/image270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6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8.png"/><Relationship Id="rId4" Type="http://schemas.openxmlformats.org/officeDocument/2006/relationships/image" Target="../media/image13.jpe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15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40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1</a:t>
            </a:fld>
            <a:endParaRPr lang="en-US" sz="1400" dirty="0"/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920657"/>
            <a:ext cx="5410200" cy="3847207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sz="2000" u="sng" dirty="0">
                <a:solidFill>
                  <a:schemeClr val="tx1"/>
                </a:solidFill>
              </a:rPr>
              <a:t>ANNOUNCE / BUSINESS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HW 08 (due Today, 3/20)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HW 09 (due Tuesday, 3/25)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HW 10 (due Thursday, 3/27)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Exam 03: Thursday, 04/03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000" u="sng" dirty="0">
                <a:solidFill>
                  <a:schemeClr val="tx1"/>
                </a:solidFill>
              </a:rPr>
              <a:t>PREVIOUS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</a:rPr>
              <a:t>Shear center; Shear </a:t>
            </a:r>
            <a:r>
              <a:rPr lang="en-US" altLang="zh-CN" sz="2000" dirty="0">
                <a:solidFill>
                  <a:schemeClr val="tx1"/>
                </a:solidFill>
              </a:rPr>
              <a:t>flow</a:t>
            </a:r>
            <a:endParaRPr lang="en-US" sz="20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buFontTx/>
              <a:buNone/>
            </a:pPr>
            <a:endParaRPr lang="en-US" sz="2000" u="sng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000" u="sng" dirty="0">
                <a:solidFill>
                  <a:schemeClr val="tx1"/>
                </a:solidFill>
              </a:rPr>
              <a:t>TODAY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Torsion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04801" y="304800"/>
            <a:ext cx="6324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Advanced Mechanics</a:t>
            </a:r>
          </a:p>
          <a:p>
            <a:r>
              <a:rPr lang="en-US" b="0" kern="0" dirty="0">
                <a:solidFill>
                  <a:srgbClr val="0070C0"/>
                </a:solidFill>
              </a:rPr>
              <a:t>(Lecture 19)</a:t>
            </a:r>
          </a:p>
        </p:txBody>
      </p:sp>
      <p:pic>
        <p:nvPicPr>
          <p:cNvPr id="7" name="Picture 6" descr="Image result for Advanced Mechanics of Materials and Applied Elasticity, 5th Ed., A.C. Ugural &amp; S.K. Fenster, Prentice Hall, 2012">
            <a:extLst>
              <a:ext uri="{FF2B5EF4-FFF2-40B4-BE49-F238E27FC236}">
                <a16:creationId xmlns:a16="http://schemas.microsoft.com/office/drawing/2014/main" id="{24AF7223-1D72-4091-9FE1-FACF53500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" r="4304"/>
          <a:stretch/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59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717425"/>
          </a:xfrm>
        </p:spPr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</a:rPr>
              <a:t>Warping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2" y="868272"/>
            <a:ext cx="5410199" cy="36275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" y="4602540"/>
            <a:ext cx="10972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Warping occurs along cylinder axis. Looking from the end, each section appears to be undeformed (but rigidly rotated)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Solid lines indicate portions of section that become convex (out of image)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Dashed lines indicate portions that become concave (into image)</a:t>
            </a:r>
          </a:p>
        </p:txBody>
      </p:sp>
    </p:spTree>
    <p:extLst>
      <p:ext uri="{BB962C8B-B14F-4D97-AF65-F5344CB8AC3E}">
        <p14:creationId xmlns:p14="http://schemas.microsoft.com/office/powerpoint/2010/main" val="2959055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717425"/>
          </a:xfrm>
        </p:spPr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</a:rPr>
              <a:t>Solutions – Ellipse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14400"/>
            <a:ext cx="5738380" cy="3581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010857" y="5481935"/>
                <a:ext cx="47244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</a:rPr>
                  <a:t>Define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as torsional rigidity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857" y="5481935"/>
                <a:ext cx="4724400" cy="461665"/>
              </a:xfrm>
              <a:prstGeom prst="rect">
                <a:avLst/>
              </a:prstGeom>
              <a:blipFill>
                <a:blip r:embed="rId3"/>
                <a:stretch>
                  <a:fillRect l="-1806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3429000"/>
            <a:ext cx="1897380" cy="901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937" y="1444091"/>
            <a:ext cx="2355914" cy="10751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9315" y="5270046"/>
            <a:ext cx="1185863" cy="88544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735257" y="2522567"/>
            <a:ext cx="3367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(angle of twist per unit length)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273FD9-4EDE-9C25-6F30-02EB39AD4AA3}"/>
                  </a:ext>
                </a:extLst>
              </p:cNvPr>
              <p:cNvSpPr txBox="1"/>
              <p:nvPr/>
            </p:nvSpPr>
            <p:spPr>
              <a:xfrm>
                <a:off x="9804008" y="3580637"/>
                <a:ext cx="146353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</a:rPr>
                  <a:t>(at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0,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273FD9-4EDE-9C25-6F30-02EB39AD4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008" y="3580637"/>
                <a:ext cx="1463538" cy="461665"/>
              </a:xfrm>
              <a:prstGeom prst="rect">
                <a:avLst/>
              </a:prstGeom>
              <a:blipFill>
                <a:blip r:embed="rId7"/>
                <a:stretch>
                  <a:fillRect l="-6250" t="-9211" r="-1667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717425"/>
          </a:xfrm>
        </p:spPr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</a:rPr>
              <a:t>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66" y="1066800"/>
            <a:ext cx="4767265" cy="4243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918" y="1066800"/>
            <a:ext cx="3374882" cy="43653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4164474"/>
            <a:ext cx="6206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max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 flipV="1">
            <a:off x="1001683" y="3746082"/>
            <a:ext cx="888733" cy="60305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48404" y="5391129"/>
            <a:ext cx="69762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zero!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797216" y="3441282"/>
            <a:ext cx="474472" cy="189286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88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717425"/>
          </a:xfrm>
        </p:spPr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</a:rPr>
              <a:t>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1" y="1047750"/>
            <a:ext cx="7029523" cy="5581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91562" y="228355"/>
                <a:ext cx="1981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Note that this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not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562" y="228355"/>
                <a:ext cx="1981200" cy="646331"/>
              </a:xfrm>
              <a:prstGeom prst="rect">
                <a:avLst/>
              </a:prstGeom>
              <a:blipFill>
                <a:blip r:embed="rId3"/>
                <a:stretch>
                  <a:fillRect l="-2769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c 9"/>
          <p:cNvSpPr/>
          <p:nvPr/>
        </p:nvSpPr>
        <p:spPr>
          <a:xfrm>
            <a:off x="7848601" y="609600"/>
            <a:ext cx="2686123" cy="1143000"/>
          </a:xfrm>
          <a:prstGeom prst="arc">
            <a:avLst>
              <a:gd name="adj1" fmla="val 18375228"/>
              <a:gd name="adj2" fmla="val 6307440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7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285" y="2621380"/>
            <a:ext cx="5792283" cy="2484020"/>
          </a:xfrm>
          <a:prstGeom prst="rect">
            <a:avLst/>
          </a:prstGeom>
        </p:spPr>
      </p:pic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14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05000" y="159589"/>
            <a:ext cx="8382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Membrane Analogy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297" y="1490333"/>
            <a:ext cx="4810629" cy="27768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50" y="885660"/>
            <a:ext cx="4698337" cy="14003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6800" y="420266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Equilibrium requires …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4640680"/>
            <a:ext cx="5848350" cy="1143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5905500"/>
            <a:ext cx="1524000" cy="5715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057400" y="5984876"/>
            <a:ext cx="457200" cy="392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5905500"/>
            <a:ext cx="1466850" cy="5715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4500562" y="6007936"/>
            <a:ext cx="457200" cy="392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6362" y="6006584"/>
            <a:ext cx="227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Poisson’s Eq. again 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7472362" y="6007936"/>
            <a:ext cx="457200" cy="392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17C1A0-23EF-CF8A-5B27-F8A9BBC0D8B4}"/>
              </a:ext>
            </a:extLst>
          </p:cNvPr>
          <p:cNvSpPr/>
          <p:nvPr/>
        </p:nvSpPr>
        <p:spPr>
          <a:xfrm>
            <a:off x="1066297" y="838200"/>
            <a:ext cx="5410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Consider section of pressurized membrane covering opening of arbitrary shape: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2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4" grpId="0" animBg="1"/>
      <p:bldP spid="12" grpId="0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D251D4-A23A-411A-9EDE-3804AF92F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317" y="4297780"/>
            <a:ext cx="5792283" cy="2484020"/>
          </a:xfrm>
          <a:prstGeom prst="rect">
            <a:avLst/>
          </a:prstGeom>
        </p:spPr>
      </p:pic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15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05000" y="159589"/>
            <a:ext cx="8382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Membrane Analogy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324" y="914400"/>
            <a:ext cx="6255876" cy="328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3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16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05000" y="159589"/>
            <a:ext cx="8382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Membrane Analogy</a:t>
            </a:r>
          </a:p>
        </p:txBody>
      </p:sp>
      <p:pic>
        <p:nvPicPr>
          <p:cNvPr id="10" name="Picture 2" descr="http://emweb.unl.edu/Mechanics-Pages/J-Elder/Image120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 b="25550"/>
          <a:stretch/>
        </p:blipFill>
        <p:spPr bwMode="auto">
          <a:xfrm>
            <a:off x="2133730" y="1055554"/>
            <a:ext cx="7924670" cy="336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" y="5334000"/>
            <a:ext cx="10972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Magnitude of shear stress is proportional to the slope of the 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Direction of shear stress is on horizontal plane, tangent to 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Applied torque is proportional to volume under membrane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0641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17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05000" y="159589"/>
            <a:ext cx="8382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Membrane Analogy</a:t>
            </a:r>
          </a:p>
        </p:txBody>
      </p:sp>
      <p:pic>
        <p:nvPicPr>
          <p:cNvPr id="5" name="Picture 2" descr="http://emweb.unl.edu/Mechanics-Pages/J-Elder/Image12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114" y="1371600"/>
            <a:ext cx="9843886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657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537" y="5963615"/>
            <a:ext cx="2328863" cy="857250"/>
          </a:xfrm>
          <a:prstGeom prst="rect">
            <a:avLst/>
          </a:prstGeom>
        </p:spPr>
      </p:pic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18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05000" y="159589"/>
            <a:ext cx="8382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Thin-Walled Rectangular Section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775" y="1676389"/>
            <a:ext cx="4543425" cy="2200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92956" y="1964531"/>
            <a:ext cx="2728913" cy="1571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926" y="3810000"/>
            <a:ext cx="2886075" cy="928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09600" y="1028507"/>
                <a:ext cx="964267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</a:rPr>
                  <a:t>Assume cylindrical membrane shape over full length of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28507"/>
                <a:ext cx="9642672" cy="461665"/>
              </a:xfrm>
              <a:prstGeom prst="rect">
                <a:avLst/>
              </a:prstGeom>
              <a:blipFill>
                <a:blip r:embed="rId7"/>
                <a:stretch>
                  <a:fillRect l="-822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000" y="3843611"/>
            <a:ext cx="2286000" cy="85725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579964" y="4067176"/>
            <a:ext cx="592236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9600" y="4876801"/>
            <a:ext cx="96426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Then, making substitutions using membrane analogy,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7537" y="5288916"/>
            <a:ext cx="1357313" cy="800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3600" y="5486400"/>
            <a:ext cx="3000375" cy="74295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5644405" y="5638801"/>
            <a:ext cx="592236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981201" y="6412468"/>
                <a:ext cx="41570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is effective polar moment of inertia) </a:t>
                </a:r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1" y="6412468"/>
                <a:ext cx="4157035" cy="369332"/>
              </a:xfrm>
              <a:prstGeom prst="rect">
                <a:avLst/>
              </a:prstGeom>
              <a:blipFill>
                <a:blip r:embed="rId11"/>
                <a:stretch>
                  <a:fillRect l="-1173" t="-9836" r="-14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392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172200" y="4714876"/>
            <a:ext cx="3543300" cy="542925"/>
            <a:chOff x="5715000" y="4678963"/>
            <a:chExt cx="3543300" cy="54292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4743450"/>
              <a:ext cx="1943100" cy="44291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5000" y="4678963"/>
              <a:ext cx="1728788" cy="542925"/>
            </a:xfrm>
            <a:prstGeom prst="rect">
              <a:avLst/>
            </a:prstGeom>
          </p:spPr>
        </p:pic>
      </p:grpSp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19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05000" y="159589"/>
            <a:ext cx="8382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Thin-Walled Open Sections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1007570"/>
            <a:ext cx="111251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apply findings from rectangle to any thin-walled open section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43201" y="6381689"/>
            <a:ext cx="6553199" cy="4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(Note that this approach neglects stress concentrations.)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988" y="1467908"/>
            <a:ext cx="6922012" cy="32564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09601" y="4719936"/>
            <a:ext cx="93378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variations in thickness, as in (c),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/>
            <a:r>
              <a:rPr lang="en-US" sz="2400" dirty="0"/>
              <a:t>and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3600" y="5343526"/>
            <a:ext cx="3571875" cy="8286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399" y="5334000"/>
            <a:ext cx="3429000" cy="87153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295400" y="1989891"/>
            <a:ext cx="3124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 is length of centerline along section</a:t>
            </a:r>
          </a:p>
        </p:txBody>
      </p:sp>
    </p:spTree>
    <p:extLst>
      <p:ext uri="{BB962C8B-B14F-4D97-AF65-F5344CB8AC3E}">
        <p14:creationId xmlns:p14="http://schemas.microsoft.com/office/powerpoint/2010/main" val="406132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65D7A-FF8A-45B7-9D65-FBA03167B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EA2FF7-B4C9-4FE3-98C9-5338C5DD0FC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8AF038-A221-4EED-A794-4FFF2C792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6369377" cy="2597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16AF68-BC7F-433F-B858-2EEA386C3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589" y="3476497"/>
            <a:ext cx="7417181" cy="2482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E11A24-3938-4E84-BB38-2DC13C471C3E}"/>
              </a:ext>
            </a:extLst>
          </p:cNvPr>
          <p:cNvSpPr txBox="1"/>
          <p:nvPr/>
        </p:nvSpPr>
        <p:spPr>
          <a:xfrm>
            <a:off x="7181491" y="6018311"/>
            <a:ext cx="2978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(The Efficient Engineer – YouTube)</a:t>
            </a:r>
          </a:p>
        </p:txBody>
      </p:sp>
    </p:spTree>
    <p:extLst>
      <p:ext uri="{BB962C8B-B14F-4D97-AF65-F5344CB8AC3E}">
        <p14:creationId xmlns:p14="http://schemas.microsoft.com/office/powerpoint/2010/main" val="3632555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orsion membrane analogy hollow shaf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043488"/>
            <a:ext cx="7679224" cy="581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20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05000" y="159589"/>
            <a:ext cx="8382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Membrane Analogy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838200"/>
            <a:ext cx="79486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What if shaft has a hole, or hollow section, in it?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0798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981200"/>
            <a:ext cx="4084508" cy="3735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D5A384-D60F-4120-B346-88EFA8ADE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647" y="628619"/>
            <a:ext cx="2036553" cy="1735496"/>
          </a:xfrm>
          <a:prstGeom prst="rect">
            <a:avLst/>
          </a:prstGeom>
        </p:spPr>
      </p:pic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21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05000" y="159589"/>
            <a:ext cx="8382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Thin-Walled Closed Sections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09600" y="914401"/>
                <a:ext cx="6167903" cy="452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For membrane formed over thin-walled section, curvature can be neglected.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(note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; shear flow [height] is constant around shape, so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 dirty="0"/>
                  <a:t> changes if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changes)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𝐴h</m:t>
                    </m:r>
                  </m:oMath>
                </a14:m>
                <a:r>
                  <a:rPr lang="en-US" sz="2400" dirty="0"/>
                  <a:t> (twice the volume under the membrane), where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is the area inside the perimeter of the centerline.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Combining: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𝐴𝑡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14401"/>
                <a:ext cx="6167903" cy="4524315"/>
              </a:xfrm>
              <a:prstGeom prst="rect">
                <a:avLst/>
              </a:prstGeom>
              <a:blipFill>
                <a:blip r:embed="rId5"/>
                <a:stretch>
                  <a:fillRect l="-1285" t="-943" r="-1285" b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3200400" y="5830669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(particularly helpful for thin-walled shapes not included in Table 6.2 and for those with varying thickness)</a:t>
            </a:r>
          </a:p>
        </p:txBody>
      </p:sp>
    </p:spTree>
    <p:extLst>
      <p:ext uri="{BB962C8B-B14F-4D97-AF65-F5344CB8AC3E}">
        <p14:creationId xmlns:p14="http://schemas.microsoft.com/office/powerpoint/2010/main" val="76610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22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05000" y="159589"/>
            <a:ext cx="8382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Thin-Walled Closed Sections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262" y="1046228"/>
            <a:ext cx="4605338" cy="4211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09600" y="1266885"/>
                <a:ext cx="6167903" cy="452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Membrane analogy also allows us to calculate angle of twist (per unit length) for closed, thin-walled sections …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This calculation is easier than it looks, since the shear stress will be constant along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as long as thickness is constant … see Example 6.7 in text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266885"/>
                <a:ext cx="6167903" cy="4524315"/>
              </a:xfrm>
              <a:prstGeom prst="rect">
                <a:avLst/>
              </a:prstGeom>
              <a:blipFill>
                <a:blip r:embed="rId4"/>
                <a:stretch>
                  <a:fillRect l="-1285" t="-943" r="-1087" b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6CB60C7-AF3A-4B0A-866B-6035CACDB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809842"/>
            <a:ext cx="4940785" cy="100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6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23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05000" y="159589"/>
            <a:ext cx="8382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Thin-Walled Closed Sections –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09600" y="914401"/>
                <a:ext cx="1097280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Compare max shear stress in circular tube, using thin-walled equation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𝐴𝑡</m:t>
                    </m:r>
                  </m:oMath>
                </a14:m>
                <a:r>
                  <a:rPr lang="en-US" sz="2400" dirty="0"/>
                  <a:t>; note same as in Table 6.2 below), with that from standard torsion formula. Denote radius as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and thickness as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14401"/>
                <a:ext cx="10972800" cy="1200329"/>
              </a:xfrm>
              <a:prstGeom prst="rect">
                <a:avLst/>
              </a:prstGeom>
              <a:blipFill>
                <a:blip r:embed="rId3"/>
                <a:stretch>
                  <a:fillRect l="-722" t="-3553" b="-1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60FEA84-0248-4F33-8E52-C2A02966D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514" y="2483325"/>
            <a:ext cx="7246768" cy="22599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B08632-C8B0-4E85-952E-23DC0666154D}"/>
                  </a:ext>
                </a:extLst>
              </p:cNvPr>
              <p:cNvSpPr txBox="1"/>
              <p:nvPr/>
            </p:nvSpPr>
            <p:spPr>
              <a:xfrm>
                <a:off x="9834445" y="3200400"/>
                <a:ext cx="1291507" cy="871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B08632-C8B0-4E85-952E-23DC06661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445" y="3200400"/>
                <a:ext cx="1291507" cy="8717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A862170-BBB4-4543-871D-843581B02868}"/>
              </a:ext>
            </a:extLst>
          </p:cNvPr>
          <p:cNvSpPr txBox="1"/>
          <p:nvPr/>
        </p:nvSpPr>
        <p:spPr>
          <a:xfrm>
            <a:off x="8868656" y="340542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13ECD9-C366-486A-84ED-390A53A932F0}"/>
                  </a:ext>
                </a:extLst>
              </p:cNvPr>
              <p:cNvSpPr txBox="1"/>
              <p:nvPr/>
            </p:nvSpPr>
            <p:spPr>
              <a:xfrm>
                <a:off x="1676400" y="5107384"/>
                <a:ext cx="18442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,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13ECD9-C366-486A-84ED-390A53A93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5107384"/>
                <a:ext cx="1844287" cy="461665"/>
              </a:xfrm>
              <a:prstGeom prst="rect">
                <a:avLst/>
              </a:prstGeom>
              <a:blipFill>
                <a:blip r:embed="rId6"/>
                <a:stretch>
                  <a:fillRect l="-4950" t="-9211" r="-3960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D68BAB7D-E727-8A9F-7789-3E99BBD2BDE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343400" y="5107384"/>
              <a:ext cx="32766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8300">
                      <a:extLst>
                        <a:ext uri="{9D8B030D-6E8A-4147-A177-3AD203B41FA5}">
                          <a16:colId xmlns:a16="http://schemas.microsoft.com/office/drawing/2014/main" val="1024594022"/>
                        </a:ext>
                      </a:extLst>
                    </a:gridCol>
                    <a:gridCol w="1638300">
                      <a:extLst>
                        <a:ext uri="{9D8B030D-6E8A-4147-A177-3AD203B41FA5}">
                          <a16:colId xmlns:a16="http://schemas.microsoft.com/office/drawing/2014/main" val="374952127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00623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44893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0.95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51507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0.98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12421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D68BAB7D-E727-8A9F-7789-3E99BBD2BD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4523671"/>
                  </p:ext>
                </p:extLst>
              </p:nvPr>
            </p:nvGraphicFramePr>
            <p:xfrm>
              <a:off x="4343400" y="5107384"/>
              <a:ext cx="32766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8300">
                      <a:extLst>
                        <a:ext uri="{9D8B030D-6E8A-4147-A177-3AD203B41FA5}">
                          <a16:colId xmlns:a16="http://schemas.microsoft.com/office/drawing/2014/main" val="1024594022"/>
                        </a:ext>
                      </a:extLst>
                    </a:gridCol>
                    <a:gridCol w="1638300">
                      <a:extLst>
                        <a:ext uri="{9D8B030D-6E8A-4147-A177-3AD203B41FA5}">
                          <a16:colId xmlns:a16="http://schemas.microsoft.com/office/drawing/2014/main" val="374952127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72" t="-113115" r="-101859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372" t="-113115" r="-1859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623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44893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0.95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51507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0.98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124212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5210DE-59F3-3FA2-93B8-7FAE47D9E8AD}"/>
                  </a:ext>
                </a:extLst>
              </p:cNvPr>
              <p:cNvSpPr txBox="1"/>
              <p:nvPr/>
            </p:nvSpPr>
            <p:spPr>
              <a:xfrm flipH="1">
                <a:off x="6096000" y="4085560"/>
                <a:ext cx="6096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5210DE-59F3-3FA2-93B8-7FAE47D9E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096000" y="4085560"/>
                <a:ext cx="609600" cy="523220"/>
              </a:xfrm>
              <a:prstGeom prst="rect">
                <a:avLst/>
              </a:prstGeom>
              <a:blipFill>
                <a:blip r:embed="rId8"/>
                <a:stretch>
                  <a:fillRect r="-2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55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912" y="1204547"/>
            <a:ext cx="5360288" cy="3748453"/>
          </a:xfrm>
          <a:prstGeom prst="rect">
            <a:avLst/>
          </a:prstGeom>
        </p:spPr>
      </p:pic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24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05000" y="159589"/>
            <a:ext cx="8382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Thin-Walled Closed Sections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5800" y="1066800"/>
            <a:ext cx="56388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apply to tubes with multiple sections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section shown,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19200" y="2857872"/>
                <a:ext cx="1068690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2857872"/>
                <a:ext cx="1068690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03275" y="2857872"/>
                <a:ext cx="1082925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275" y="2857872"/>
                <a:ext cx="1082925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01585" y="2857871"/>
                <a:ext cx="1755994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585" y="2857871"/>
                <a:ext cx="1755994" cy="761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81200" y="4191000"/>
                <a:ext cx="30423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191000"/>
                <a:ext cx="3042371" cy="369332"/>
              </a:xfrm>
              <a:prstGeom prst="rect">
                <a:avLst/>
              </a:prstGeom>
              <a:blipFill>
                <a:blip r:embed="rId7"/>
                <a:stretch>
                  <a:fillRect l="-601" r="-140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685800" y="4191001"/>
            <a:ext cx="2450742" cy="461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85800" y="5181600"/>
                <a:ext cx="937260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before, we observe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is constant, distributing itself as water would flow through a channel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181600"/>
                <a:ext cx="9372601" cy="830997"/>
              </a:xfrm>
              <a:prstGeom prst="rect">
                <a:avLst/>
              </a:prstGeom>
              <a:blipFill>
                <a:blip r:embed="rId8"/>
                <a:stretch>
                  <a:fillRect l="-911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966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25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05000" y="159589"/>
            <a:ext cx="8382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Fluid Flow Analogy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273834"/>
            <a:ext cx="9992668" cy="31776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" y="1066801"/>
            <a:ext cx="10972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Shear stress also analogous to velocity of ideal (inviscid, incompressible) fluid within rotating cavity having same shape as solid portion of bar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1" y="5848350"/>
            <a:ext cx="96426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Stress concentration is equal to fluid velocity at the inclusion divided by fluid velocity of outside shape without inclusion.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932770-5B15-4F1C-9DC9-205BACAFD9FB}"/>
              </a:ext>
            </a:extLst>
          </p:cNvPr>
          <p:cNvCxnSpPr/>
          <p:nvPr/>
        </p:nvCxnSpPr>
        <p:spPr>
          <a:xfrm>
            <a:off x="6324600" y="3124200"/>
            <a:ext cx="0" cy="22098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509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65D7A-FF8A-45B7-9D65-FBA03167B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EA2FF7-B4C9-4FE3-98C9-5338C5DD0FC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F7E4BA-4ACA-4202-93B5-6AE9738A7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309" y="533400"/>
            <a:ext cx="7607691" cy="23305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D4A5A2-3D03-4392-AEF7-1671A98A7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909" y="3114502"/>
            <a:ext cx="6979009" cy="28258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0C9491-4ACA-4652-B327-11FCF288E2F9}"/>
              </a:ext>
            </a:extLst>
          </p:cNvPr>
          <p:cNvSpPr txBox="1"/>
          <p:nvPr/>
        </p:nvSpPr>
        <p:spPr>
          <a:xfrm>
            <a:off x="8670745" y="5938923"/>
            <a:ext cx="2978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(The Efficient Engineer – YouTube)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485A7D-FE0F-4B0C-950A-E52F21375B1A}"/>
              </a:ext>
            </a:extLst>
          </p:cNvPr>
          <p:cNvSpPr txBox="1"/>
          <p:nvPr/>
        </p:nvSpPr>
        <p:spPr>
          <a:xfrm>
            <a:off x="2073111" y="6283295"/>
            <a:ext cx="8045792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Plane sections do not remain plane for non-circular cross-sections!</a:t>
            </a:r>
          </a:p>
        </p:txBody>
      </p:sp>
    </p:spTree>
    <p:extLst>
      <p:ext uri="{BB962C8B-B14F-4D97-AF65-F5344CB8AC3E}">
        <p14:creationId xmlns:p14="http://schemas.microsoft.com/office/powerpoint/2010/main" val="162201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228600"/>
            <a:ext cx="8229600" cy="762000"/>
          </a:xfrm>
        </p:spPr>
        <p:txBody>
          <a:bodyPr/>
          <a:lstStyle/>
          <a:p>
            <a:pPr eaLnBrk="1" hangingPunct="1"/>
            <a:r>
              <a:rPr lang="en-US" sz="3200" b="1" dirty="0">
                <a:solidFill>
                  <a:srgbClr val="0070C0"/>
                </a:solidFill>
              </a:rPr>
              <a:t>Shear Strain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65D7A-FF8A-45B7-9D65-FBA03167B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EA2FF7-B4C9-4FE3-98C9-5338C5DD0FC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34D69-DD9D-4609-BE9A-8EBC8F84E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275"/>
          <a:stretch/>
        </p:blipFill>
        <p:spPr>
          <a:xfrm>
            <a:off x="609600" y="871523"/>
            <a:ext cx="4927600" cy="5376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DD46E8-6BBF-4645-A23E-FEBCCADCE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848" y="1219200"/>
            <a:ext cx="5521752" cy="3325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1E7214-023B-5BDF-1301-9E278CEB4CB2}"/>
                  </a:ext>
                </a:extLst>
              </p:cNvPr>
              <p:cNvSpPr txBox="1"/>
              <p:nvPr/>
            </p:nvSpPr>
            <p:spPr>
              <a:xfrm>
                <a:off x="8094620" y="4953000"/>
                <a:ext cx="15654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1E7214-023B-5BDF-1301-9E278CEB4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620" y="4953000"/>
                <a:ext cx="1565429" cy="369332"/>
              </a:xfrm>
              <a:prstGeom prst="rect">
                <a:avLst/>
              </a:prstGeom>
              <a:blipFill>
                <a:blip r:embed="rId5"/>
                <a:stretch>
                  <a:fillRect l="-3891" r="-5058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43DB19-9293-6F9E-C0B2-00C83B542AE3}"/>
                  </a:ext>
                </a:extLst>
              </p:cNvPr>
              <p:cNvSpPr txBox="1"/>
              <p:nvPr/>
            </p:nvSpPr>
            <p:spPr>
              <a:xfrm>
                <a:off x="8036527" y="5519881"/>
                <a:ext cx="1717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43DB19-9293-6F9E-C0B2-00C83B542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527" y="5519881"/>
                <a:ext cx="1717073" cy="369332"/>
              </a:xfrm>
              <a:prstGeom prst="rect">
                <a:avLst/>
              </a:prstGeom>
              <a:blipFill>
                <a:blip r:embed="rId6"/>
                <a:stretch>
                  <a:fillRect l="-1773" r="-3191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04E317-54F3-8B7C-29FD-64422BB0EF0A}"/>
                  </a:ext>
                </a:extLst>
              </p:cNvPr>
              <p:cNvSpPr txBox="1"/>
              <p:nvPr/>
            </p:nvSpPr>
            <p:spPr>
              <a:xfrm>
                <a:off x="5181600" y="6292334"/>
                <a:ext cx="53975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* Note that there is no shear strain in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plane.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04E317-54F3-8B7C-29FD-64422BB0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6292334"/>
                <a:ext cx="5397568" cy="369332"/>
              </a:xfrm>
              <a:prstGeom prst="rect">
                <a:avLst/>
              </a:prstGeom>
              <a:blipFill>
                <a:blip r:embed="rId7"/>
                <a:stretch>
                  <a:fillRect l="-904" t="-8197" r="-11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07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3750B0-4285-7AB1-8DC5-F9569769C7FF}"/>
              </a:ext>
            </a:extLst>
          </p:cNvPr>
          <p:cNvCxnSpPr>
            <a:cxnSpLocks/>
          </p:cNvCxnSpPr>
          <p:nvPr/>
        </p:nvCxnSpPr>
        <p:spPr>
          <a:xfrm>
            <a:off x="8389095" y="1243259"/>
            <a:ext cx="930391" cy="19843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75B867-1C61-310B-FA85-037DDEE9E9A9}"/>
              </a:ext>
            </a:extLst>
          </p:cNvPr>
          <p:cNvCxnSpPr>
            <a:cxnSpLocks/>
          </p:cNvCxnSpPr>
          <p:nvPr/>
        </p:nvCxnSpPr>
        <p:spPr>
          <a:xfrm flipV="1">
            <a:off x="7823200" y="1241641"/>
            <a:ext cx="591596" cy="15240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5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05000" y="159589"/>
            <a:ext cx="8382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Angle of Twist; Shear Stress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43859"/>
            <a:ext cx="6400800" cy="2928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058400" y="5080925"/>
                <a:ext cx="992451" cy="7471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0" y="5080925"/>
                <a:ext cx="992451" cy="7471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9748839" y="4596006"/>
            <a:ext cx="16658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/>
              <a:t>Shear Stress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96BC4D98-1E19-754E-FF53-8899751D266A}"/>
              </a:ext>
            </a:extLst>
          </p:cNvPr>
          <p:cNvSpPr/>
          <p:nvPr/>
        </p:nvSpPr>
        <p:spPr>
          <a:xfrm rot="5400000">
            <a:off x="7672324" y="1543299"/>
            <a:ext cx="1216152" cy="914400"/>
          </a:xfrm>
          <a:prstGeom prst="parallelogram">
            <a:avLst>
              <a:gd name="adj" fmla="val 21528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C128090C-54F6-B392-5246-E6DC68C07379}"/>
              </a:ext>
            </a:extLst>
          </p:cNvPr>
          <p:cNvSpPr/>
          <p:nvPr/>
        </p:nvSpPr>
        <p:spPr>
          <a:xfrm rot="16200000" flipH="1">
            <a:off x="8445105" y="1734194"/>
            <a:ext cx="1166876" cy="581886"/>
          </a:xfrm>
          <a:prstGeom prst="parallelogram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E3D778-E137-B370-A3AB-332126E450DB}"/>
              </a:ext>
            </a:extLst>
          </p:cNvPr>
          <p:cNvCxnSpPr>
            <a:cxnSpLocks/>
          </p:cNvCxnSpPr>
          <p:nvPr/>
        </p:nvCxnSpPr>
        <p:spPr>
          <a:xfrm>
            <a:off x="4948570" y="2684776"/>
            <a:ext cx="3440525" cy="89008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66CE11-1EB7-7180-1D3A-E42AF58B6C7A}"/>
              </a:ext>
            </a:extLst>
          </p:cNvPr>
          <p:cNvCxnSpPr>
            <a:cxnSpLocks/>
          </p:cNvCxnSpPr>
          <p:nvPr/>
        </p:nvCxnSpPr>
        <p:spPr>
          <a:xfrm flipV="1">
            <a:off x="5024770" y="1441698"/>
            <a:ext cx="2519030" cy="1166877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3B8CC6-B685-1DB4-AD56-258A9E76B130}"/>
              </a:ext>
            </a:extLst>
          </p:cNvPr>
          <p:cNvCxnSpPr/>
          <p:nvPr/>
        </p:nvCxnSpPr>
        <p:spPr>
          <a:xfrm>
            <a:off x="9037970" y="1746499"/>
            <a:ext cx="0" cy="6095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D6477D1-8C54-6F62-E864-FB381D9B302B}"/>
              </a:ext>
            </a:extLst>
          </p:cNvPr>
          <p:cNvCxnSpPr>
            <a:cxnSpLocks/>
          </p:cNvCxnSpPr>
          <p:nvPr/>
        </p:nvCxnSpPr>
        <p:spPr>
          <a:xfrm flipH="1" flipV="1">
            <a:off x="8256334" y="1340861"/>
            <a:ext cx="506967" cy="1267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3C48019-B7DE-6F91-D4A4-5DD9F7E88E07}"/>
                  </a:ext>
                </a:extLst>
              </p:cNvPr>
              <p:cNvSpPr txBox="1"/>
              <p:nvPr/>
            </p:nvSpPr>
            <p:spPr>
              <a:xfrm>
                <a:off x="685800" y="5477470"/>
                <a:ext cx="8382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Torsion of circular cylinder results in state of pure shear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Note that that there is no stress on the inside surface since every transverse plane deforms rigidly (i.e., angle of twist not a function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)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3C48019-B7DE-6F91-D4A4-5DD9F7E88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477470"/>
                <a:ext cx="8382000" cy="923330"/>
              </a:xfrm>
              <a:prstGeom prst="rect">
                <a:avLst/>
              </a:prstGeom>
              <a:blipFill>
                <a:blip r:embed="rId5"/>
                <a:stretch>
                  <a:fillRect l="-509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F533A8-DF49-1FBA-10AA-D5E1F49D1D00}"/>
                  </a:ext>
                </a:extLst>
              </p:cNvPr>
              <p:cNvSpPr txBox="1"/>
              <p:nvPr/>
            </p:nvSpPr>
            <p:spPr>
              <a:xfrm>
                <a:off x="10058400" y="3507071"/>
                <a:ext cx="1057277" cy="7471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𝑇𝐿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𝐺𝐽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F533A8-DF49-1FBA-10AA-D5E1F49D1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0" y="3507071"/>
                <a:ext cx="1057277" cy="7471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F864C8BF-3ECA-62E5-0970-3C472959B005}"/>
              </a:ext>
            </a:extLst>
          </p:cNvPr>
          <p:cNvSpPr/>
          <p:nvPr/>
        </p:nvSpPr>
        <p:spPr>
          <a:xfrm>
            <a:off x="9744077" y="3017150"/>
            <a:ext cx="17768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/>
              <a:t>Angle of Twist</a:t>
            </a:r>
          </a:p>
        </p:txBody>
      </p:sp>
    </p:spTree>
    <p:extLst>
      <p:ext uri="{BB962C8B-B14F-4D97-AF65-F5344CB8AC3E}">
        <p14:creationId xmlns:p14="http://schemas.microsoft.com/office/powerpoint/2010/main" val="161714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1" grpId="0"/>
      <p:bldP spid="4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6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05000" y="159589"/>
            <a:ext cx="8382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General Torsion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80"/>
          <a:stretch/>
        </p:blipFill>
        <p:spPr>
          <a:xfrm>
            <a:off x="1600200" y="718073"/>
            <a:ext cx="4664766" cy="36584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7"/>
          <a:stretch/>
        </p:blipFill>
        <p:spPr>
          <a:xfrm rot="15215576">
            <a:off x="7501702" y="1108309"/>
            <a:ext cx="2691082" cy="28448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09600" y="4699338"/>
                <a:ext cx="1097280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Plane sections no longer remain plane due to warping (differential displacement parallel to axis of shaft –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-direction now aligned with cylinder axis)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Warping function the same at every location along axis of rotation</a:t>
                </a: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699338"/>
                <a:ext cx="10972800" cy="1015663"/>
              </a:xfrm>
              <a:prstGeom prst="rect">
                <a:avLst/>
              </a:prstGeom>
              <a:blipFill>
                <a:blip r:embed="rId5"/>
                <a:stretch>
                  <a:fillRect l="-500" t="-2994" b="-10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0720" y="6040438"/>
            <a:ext cx="1710561" cy="44291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A01802-18AE-E74E-0186-017F5AD54D19}"/>
              </a:ext>
            </a:extLst>
          </p:cNvPr>
          <p:cNvCxnSpPr>
            <a:cxnSpLocks/>
          </p:cNvCxnSpPr>
          <p:nvPr/>
        </p:nvCxnSpPr>
        <p:spPr>
          <a:xfrm flipH="1">
            <a:off x="6264966" y="3144793"/>
            <a:ext cx="892626" cy="2677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57D813-767E-1657-9796-A7A866FD4408}"/>
              </a:ext>
            </a:extLst>
          </p:cNvPr>
          <p:cNvCxnSpPr>
            <a:cxnSpLocks/>
          </p:cNvCxnSpPr>
          <p:nvPr/>
        </p:nvCxnSpPr>
        <p:spPr>
          <a:xfrm flipH="1" flipV="1">
            <a:off x="7157592" y="3142412"/>
            <a:ext cx="533915" cy="58771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92D55B-4FF8-D9F7-0491-C52D1A1096F8}"/>
              </a:ext>
            </a:extLst>
          </p:cNvPr>
          <p:cNvCxnSpPr>
            <a:cxnSpLocks/>
          </p:cNvCxnSpPr>
          <p:nvPr/>
        </p:nvCxnSpPr>
        <p:spPr>
          <a:xfrm flipH="1" flipV="1">
            <a:off x="7157592" y="2300261"/>
            <a:ext cx="2835" cy="84526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5EAD84-694B-C2EE-F276-754E3D42599A}"/>
                  </a:ext>
                </a:extLst>
              </p:cNvPr>
              <p:cNvSpPr txBox="1"/>
              <p:nvPr/>
            </p:nvSpPr>
            <p:spPr>
              <a:xfrm>
                <a:off x="5999418" y="3290500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5EAD84-694B-C2EE-F276-754E3D425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418" y="3290500"/>
                <a:ext cx="180306" cy="276999"/>
              </a:xfrm>
              <a:prstGeom prst="rect">
                <a:avLst/>
              </a:prstGeom>
              <a:blipFill>
                <a:blip r:embed="rId7"/>
                <a:stretch>
                  <a:fillRect l="-16667" r="-10000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483EBA-1B26-10E0-6588-6711EDB1C558}"/>
                  </a:ext>
                </a:extLst>
              </p:cNvPr>
              <p:cNvSpPr txBox="1"/>
              <p:nvPr/>
            </p:nvSpPr>
            <p:spPr>
              <a:xfrm>
                <a:off x="7691507" y="3715422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483EBA-1B26-10E0-6588-6711EDB1C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507" y="3715422"/>
                <a:ext cx="194540" cy="276999"/>
              </a:xfrm>
              <a:prstGeom prst="rect">
                <a:avLst/>
              </a:prstGeom>
              <a:blipFill>
                <a:blip r:embed="rId8"/>
                <a:stretch>
                  <a:fillRect l="-15625" r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6A089D-1EF0-9494-6C93-FC1EB1F03C6E}"/>
                  </a:ext>
                </a:extLst>
              </p:cNvPr>
              <p:cNvSpPr txBox="1"/>
              <p:nvPr/>
            </p:nvSpPr>
            <p:spPr>
              <a:xfrm>
                <a:off x="6932201" y="2097046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6A089D-1EF0-9494-6C93-FC1EB1F03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201" y="2097046"/>
                <a:ext cx="197938" cy="276999"/>
              </a:xfrm>
              <a:prstGeom prst="rect">
                <a:avLst/>
              </a:prstGeom>
              <a:blipFill>
                <a:blip r:embed="rId9"/>
                <a:stretch>
                  <a:fillRect l="-27273" r="-21212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8208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303" y="626171"/>
            <a:ext cx="4522297" cy="4174429"/>
          </a:xfrm>
          <a:prstGeom prst="rect">
            <a:avLst/>
          </a:prstGeom>
        </p:spPr>
      </p:pic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7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05000" y="159589"/>
            <a:ext cx="8382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General Torsion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43200" y="2492514"/>
                <a:ext cx="4114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= angle of twist per unit length,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= angle of AP relative to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-axis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2492514"/>
                <a:ext cx="4114800" cy="707886"/>
              </a:xfrm>
              <a:prstGeom prst="rect">
                <a:avLst/>
              </a:prstGeom>
              <a:blipFill>
                <a:blip r:embed="rId4"/>
                <a:stretch>
                  <a:fillRect t="-431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861" y="1084474"/>
            <a:ext cx="3614738" cy="8172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4479" y="5522066"/>
            <a:ext cx="3504724" cy="5029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5912" y="3513111"/>
            <a:ext cx="3441859" cy="4714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5912" y="3936206"/>
            <a:ext cx="4966335" cy="8643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599" y="4943529"/>
            <a:ext cx="2907506" cy="8329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1747" y="5856922"/>
            <a:ext cx="2860358" cy="8486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71600" y="685800"/>
            <a:ext cx="1739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Displacement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71600" y="3113001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Strain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71600" y="5105400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Stress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0200" y="1973402"/>
            <a:ext cx="1710561" cy="44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717425"/>
          </a:xfrm>
        </p:spPr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</a:rPr>
              <a:t>General Torsion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95400" y="1295400"/>
            <a:ext cx="815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/>
              <a:t>Equations of Equilibrium reduce to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95400" y="3333690"/>
            <a:ext cx="815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/>
              <a:t>Equations of Compatibility become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4" y="2015985"/>
            <a:ext cx="5972175" cy="9586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1" y="4070510"/>
            <a:ext cx="2436019" cy="9586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1" y="4279696"/>
            <a:ext cx="1697355" cy="48720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324601" y="434340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where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057400" y="5619690"/>
            <a:ext cx="815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thus solve for stresses, but need to solve displacements first</a:t>
            </a:r>
          </a:p>
        </p:txBody>
      </p:sp>
    </p:spTree>
    <p:extLst>
      <p:ext uri="{BB962C8B-B14F-4D97-AF65-F5344CB8AC3E}">
        <p14:creationId xmlns:p14="http://schemas.microsoft.com/office/powerpoint/2010/main" val="3003872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717425"/>
          </a:xfrm>
        </p:spPr>
        <p:txBody>
          <a:bodyPr/>
          <a:lstStyle/>
          <a:p>
            <a:r>
              <a:rPr lang="en-US" sz="3200" b="1" dirty="0" err="1">
                <a:solidFill>
                  <a:srgbClr val="0070C0"/>
                </a:solidFill>
              </a:rPr>
              <a:t>Prandtl’s</a:t>
            </a:r>
            <a:r>
              <a:rPr lang="en-US" sz="3200" b="1" dirty="0">
                <a:solidFill>
                  <a:srgbClr val="0070C0"/>
                </a:solidFill>
              </a:rPr>
              <a:t> Stress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03D9-2608-466B-85DA-04D6FB3055F4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09600" y="1295401"/>
                <a:ext cx="10972800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Assume existence of Prandtl’s stress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8925"/>
                <a:r>
                  <a:rPr lang="en-US" sz="2400" dirty="0"/>
                  <a:t>such that</a:t>
                </a:r>
              </a:p>
              <a:p>
                <a:pPr marL="288925"/>
                <a:endParaRPr lang="en-US" sz="2400" dirty="0"/>
              </a:p>
              <a:p>
                <a:pPr marL="288925"/>
                <a:endParaRPr lang="en-US" sz="2400" dirty="0"/>
              </a:p>
              <a:p>
                <a:pPr marL="288925"/>
                <a:endParaRPr lang="en-US" sz="2400" dirty="0"/>
              </a:p>
              <a:p>
                <a:pPr marL="288925"/>
                <a:r>
                  <a:rPr lang="en-US" sz="2400" dirty="0"/>
                  <a:t>Then</a:t>
                </a:r>
              </a:p>
              <a:p>
                <a:pPr marL="288925"/>
                <a:endParaRPr lang="en-US" sz="2400" dirty="0"/>
              </a:p>
              <a:p>
                <a:pPr marL="288925"/>
                <a:endParaRPr lang="en-US" sz="2400" dirty="0"/>
              </a:p>
              <a:p>
                <a:pPr marL="288925"/>
                <a:endParaRPr lang="en-US" sz="2400" dirty="0"/>
              </a:p>
              <a:p>
                <a:pPr marL="288925"/>
                <a:endParaRPr lang="en-US" sz="2400" dirty="0"/>
              </a:p>
              <a:p>
                <a:pPr marL="288925"/>
                <a:r>
                  <a:rPr lang="en-US" sz="2400" dirty="0"/>
                  <a:t>so we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400" dirty="0"/>
                  <a:t> satisfies </a:t>
                </a:r>
                <a:r>
                  <a:rPr lang="en-US" sz="2400" i="1" dirty="0"/>
                  <a:t>Poisson’s equation</a:t>
                </a:r>
                <a:r>
                  <a:rPr lang="en-US" sz="2400" dirty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400" dirty="0"/>
                  <a:t> now needs to be determined, as with </a:t>
                </a:r>
                <a:r>
                  <a:rPr lang="en-US" sz="2400" dirty="0" err="1"/>
                  <a:t>Airy’s</a:t>
                </a:r>
                <a:r>
                  <a:rPr lang="en-US" sz="2400" dirty="0"/>
                  <a:t> stress function before.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295401"/>
                <a:ext cx="10972800" cy="4893647"/>
              </a:xfrm>
              <a:prstGeom prst="rect">
                <a:avLst/>
              </a:prstGeom>
              <a:blipFill>
                <a:blip r:embed="rId2"/>
                <a:stretch>
                  <a:fillRect l="-722" t="-873" r="-56" b="-1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62" y="2171700"/>
            <a:ext cx="3386138" cy="800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863" y="4019550"/>
            <a:ext cx="22002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7724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22254</TotalTime>
  <Words>927</Words>
  <Application>Microsoft Office PowerPoint</Application>
  <PresentationFormat>Widescreen</PresentationFormat>
  <Paragraphs>180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Cambria Math</vt:lpstr>
      <vt:lpstr>Times New Roman</vt:lpstr>
      <vt:lpstr>Default Design</vt:lpstr>
      <vt:lpstr>PowerPoint Presentation</vt:lpstr>
      <vt:lpstr>PowerPoint Presentation</vt:lpstr>
      <vt:lpstr>PowerPoint Presentation</vt:lpstr>
      <vt:lpstr>Shear Strain</vt:lpstr>
      <vt:lpstr>PowerPoint Presentation</vt:lpstr>
      <vt:lpstr>PowerPoint Presentation</vt:lpstr>
      <vt:lpstr>PowerPoint Presentation</vt:lpstr>
      <vt:lpstr>General Torsion</vt:lpstr>
      <vt:lpstr>Prandtl’s Stress Function</vt:lpstr>
      <vt:lpstr>Warping</vt:lpstr>
      <vt:lpstr>Solutions – Ellipse</vt:lpstr>
      <vt:lpstr>Solutions</vt:lpstr>
      <vt:lpstr>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UCSF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 and Design</dc:title>
  <dc:creator>Ken</dc:creator>
  <cp:lastModifiedBy>Pai</cp:lastModifiedBy>
  <cp:revision>1021</cp:revision>
  <cp:lastPrinted>2024-03-19T02:23:20Z</cp:lastPrinted>
  <dcterms:created xsi:type="dcterms:W3CDTF">2006-10-13T21:53:26Z</dcterms:created>
  <dcterms:modified xsi:type="dcterms:W3CDTF">2025-03-20T22:50:13Z</dcterms:modified>
</cp:coreProperties>
</file>